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4" r:id="rId6"/>
    <p:sldId id="260" r:id="rId7"/>
    <p:sldId id="261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层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0575" cy="680085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/>
        </p:nvSpPr>
        <p:spPr>
          <a:xfrm>
            <a:off x="868680" y="1639570"/>
            <a:ext cx="10454640" cy="29076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rgbClr val="1C806B"/>
                </a:solidFill>
              </a:defRPr>
            </a:lvl1pPr>
          </a:lstStyle>
          <a:p>
            <a:pPr algn="ctr"/>
            <a:r>
              <a:rPr lang="zh-CN" altLang="en-US" sz="40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枣庄高新区2022年政府信息公开</a:t>
            </a:r>
            <a:endParaRPr lang="zh-CN" altLang="en-US" sz="4000" b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40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工作年度报告</a:t>
            </a:r>
            <a:endParaRPr lang="zh-CN" altLang="en-US" sz="4000" b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zh-CN" altLang="en-US" sz="4000" b="1" smtClean="0"/>
          </a:p>
          <a:p>
            <a:pPr algn="ctr"/>
            <a:r>
              <a:rPr lang="zh-CN" alt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热</a:t>
            </a:r>
            <a:r>
              <a:rPr lang="en-US" altLang="zh-CN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zh-CN" alt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点</a:t>
            </a:r>
            <a:r>
              <a:rPr lang="en-US" altLang="zh-CN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zh-CN" alt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解</a:t>
            </a:r>
            <a:r>
              <a:rPr lang="en-US" altLang="zh-CN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zh-CN" alt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读</a:t>
            </a:r>
            <a:endParaRPr lang="zh-CN" altLang="en-US" sz="6000" b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层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0575" cy="6800850"/>
          </a:xfrm>
          <a:prstGeom prst="rect">
            <a:avLst/>
          </a:prstGeom>
        </p:spPr>
      </p:pic>
      <p:sp>
        <p:nvSpPr>
          <p:cNvPr id="5" name="流程图: 可选过程 4"/>
          <p:cNvSpPr/>
          <p:nvPr/>
        </p:nvSpPr>
        <p:spPr>
          <a:xfrm>
            <a:off x="2690495" y="1764030"/>
            <a:ext cx="7104380" cy="3672205"/>
          </a:xfrm>
          <a:prstGeom prst="flowChartAlternateProcess">
            <a:avLst/>
          </a:prstGeom>
          <a:noFill/>
          <a:ln w="104775" cap="flat" cmpd="thinThick">
            <a:solidFill>
              <a:schemeClr val="accent1">
                <a:lumMod val="40000"/>
                <a:lumOff val="60000"/>
                <a:alpha val="44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440430" y="2307590"/>
            <a:ext cx="56051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        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本报告根据《中华人民共和国政府信息公开条例》《中华人民共和国政府信息公开工作年度报告格式》的通知（国办公开办函〔2021〕30号）和省、市有关工作要求，由枣庄高新区党政综合办公室编制。全文包括2022年政府信息公开工作要点落实情况，主动公开政府信息情况，回应解读情况，依申请公开情况，政府信息公开行政复议、行政诉讼和投诉情况，存在的主要问题及改进措施等。本报告所列数据的统计时限自2022年1月1日至2022年12月31日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层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4605" y="0"/>
            <a:ext cx="12220575" cy="6800850"/>
          </a:xfrm>
          <a:prstGeom prst="rect">
            <a:avLst/>
          </a:prstGeom>
        </p:spPr>
      </p:pic>
      <p:sp>
        <p:nvSpPr>
          <p:cNvPr id="16" name="Freeform 41"/>
          <p:cNvSpPr/>
          <p:nvPr/>
        </p:nvSpPr>
        <p:spPr bwMode="auto">
          <a:xfrm>
            <a:off x="3175208" y="1604799"/>
            <a:ext cx="3204729" cy="1882775"/>
          </a:xfrm>
          <a:custGeom>
            <a:avLst/>
            <a:gdLst>
              <a:gd name="T0" fmla="*/ 1061 w 1161"/>
              <a:gd name="T1" fmla="*/ 241 h 682"/>
              <a:gd name="T2" fmla="*/ 1007 w 1161"/>
              <a:gd name="T3" fmla="*/ 257 h 682"/>
              <a:gd name="T4" fmla="*/ 1007 w 1161"/>
              <a:gd name="T5" fmla="*/ 257 h 682"/>
              <a:gd name="T6" fmla="*/ 848 w 1161"/>
              <a:gd name="T7" fmla="*/ 302 h 682"/>
              <a:gd name="T8" fmla="*/ 605 w 1161"/>
              <a:gd name="T9" fmla="*/ 124 h 682"/>
              <a:gd name="T10" fmla="*/ 605 w 1161"/>
              <a:gd name="T11" fmla="*/ 124 h 682"/>
              <a:gd name="T12" fmla="*/ 342 w 1161"/>
              <a:gd name="T13" fmla="*/ 0 h 682"/>
              <a:gd name="T14" fmla="*/ 0 w 1161"/>
              <a:gd name="T15" fmla="*/ 341 h 682"/>
              <a:gd name="T16" fmla="*/ 342 w 1161"/>
              <a:gd name="T17" fmla="*/ 682 h 682"/>
              <a:gd name="T18" fmla="*/ 605 w 1161"/>
              <a:gd name="T19" fmla="*/ 558 h 682"/>
              <a:gd name="T20" fmla="*/ 605 w 1161"/>
              <a:gd name="T21" fmla="*/ 558 h 682"/>
              <a:gd name="T22" fmla="*/ 605 w 1161"/>
              <a:gd name="T23" fmla="*/ 558 h 682"/>
              <a:gd name="T24" fmla="*/ 605 w 1161"/>
              <a:gd name="T25" fmla="*/ 558 h 682"/>
              <a:gd name="T26" fmla="*/ 848 w 1161"/>
              <a:gd name="T27" fmla="*/ 380 h 682"/>
              <a:gd name="T28" fmla="*/ 1007 w 1161"/>
              <a:gd name="T29" fmla="*/ 425 h 682"/>
              <a:gd name="T30" fmla="*/ 1007 w 1161"/>
              <a:gd name="T31" fmla="*/ 425 h 682"/>
              <a:gd name="T32" fmla="*/ 1061 w 1161"/>
              <a:gd name="T33" fmla="*/ 441 h 682"/>
              <a:gd name="T34" fmla="*/ 1161 w 1161"/>
              <a:gd name="T35" fmla="*/ 341 h 682"/>
              <a:gd name="T36" fmla="*/ 1061 w 1161"/>
              <a:gd name="T37" fmla="*/ 241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1061" y="241"/>
                </a:moveTo>
                <a:cubicBezTo>
                  <a:pt x="1041" y="241"/>
                  <a:pt x="1023" y="247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4"/>
                  <a:pt x="974" y="302"/>
                  <a:pt x="848" y="302"/>
                </a:cubicBezTo>
                <a:cubicBezTo>
                  <a:pt x="700" y="302"/>
                  <a:pt x="699" y="235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8"/>
                  <a:pt x="448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2" y="682"/>
                </a:cubicBezTo>
                <a:cubicBezTo>
                  <a:pt x="448" y="682"/>
                  <a:pt x="542" y="634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99" y="447"/>
                  <a:pt x="700" y="380"/>
                  <a:pt x="848" y="380"/>
                </a:cubicBezTo>
                <a:cubicBezTo>
                  <a:pt x="974" y="380"/>
                  <a:pt x="964" y="398"/>
                  <a:pt x="1007" y="425"/>
                </a:cubicBezTo>
                <a:cubicBezTo>
                  <a:pt x="1007" y="425"/>
                  <a:pt x="1007" y="425"/>
                  <a:pt x="1007" y="425"/>
                </a:cubicBezTo>
                <a:cubicBezTo>
                  <a:pt x="1023" y="435"/>
                  <a:pt x="1041" y="441"/>
                  <a:pt x="1061" y="441"/>
                </a:cubicBezTo>
                <a:cubicBezTo>
                  <a:pt x="1116" y="441"/>
                  <a:pt x="1161" y="396"/>
                  <a:pt x="1161" y="341"/>
                </a:cubicBezTo>
                <a:cubicBezTo>
                  <a:pt x="1161" y="286"/>
                  <a:pt x="1116" y="241"/>
                  <a:pt x="1061" y="2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p>
            <a:endParaRPr lang="zh-CN" altLang="en-US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grpSp>
        <p:nvGrpSpPr>
          <p:cNvPr id="6" name="组合 16"/>
          <p:cNvGrpSpPr/>
          <p:nvPr/>
        </p:nvGrpSpPr>
        <p:grpSpPr>
          <a:xfrm>
            <a:off x="6018668" y="1530819"/>
            <a:ext cx="171427" cy="4267200"/>
            <a:chOff x="6010275" y="1583258"/>
            <a:chExt cx="171450" cy="4267200"/>
          </a:xfrm>
        </p:grpSpPr>
        <p:cxnSp>
          <p:nvCxnSpPr>
            <p:cNvPr id="18" name="直接连接符 17"/>
            <p:cNvCxnSpPr>
              <a:stCxn id="19" idx="3"/>
              <a:endCxn id="23" idx="0"/>
            </p:cNvCxnSpPr>
            <p:nvPr/>
          </p:nvCxnSpPr>
          <p:spPr>
            <a:xfrm>
              <a:off x="6096000" y="1713433"/>
              <a:ext cx="0" cy="4076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42"/>
            <p:cNvSpPr/>
            <p:nvPr/>
          </p:nvSpPr>
          <p:spPr bwMode="auto">
            <a:xfrm>
              <a:off x="6010275" y="1583258"/>
              <a:ext cx="171450" cy="130175"/>
            </a:xfrm>
            <a:custGeom>
              <a:avLst/>
              <a:gdLst>
                <a:gd name="T0" fmla="*/ 54 w 108"/>
                <a:gd name="T1" fmla="*/ 45 h 82"/>
                <a:gd name="T2" fmla="*/ 0 w 108"/>
                <a:gd name="T3" fmla="*/ 0 h 82"/>
                <a:gd name="T4" fmla="*/ 0 w 108"/>
                <a:gd name="T5" fmla="*/ 38 h 82"/>
                <a:gd name="T6" fmla="*/ 54 w 108"/>
                <a:gd name="T7" fmla="*/ 82 h 82"/>
                <a:gd name="T8" fmla="*/ 108 w 108"/>
                <a:gd name="T9" fmla="*/ 38 h 82"/>
                <a:gd name="T10" fmla="*/ 108 w 108"/>
                <a:gd name="T11" fmla="*/ 0 h 82"/>
                <a:gd name="T12" fmla="*/ 54 w 108"/>
                <a:gd name="T13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2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62509" tIns="81255" rIns="162509" bIns="81255" numCol="1" anchor="t" anchorCtr="0" compatLnSpc="1"/>
            <a:p>
              <a:endParaRPr lang="zh-CN" altLang="en-US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0" name="Freeform 43"/>
            <p:cNvSpPr/>
            <p:nvPr/>
          </p:nvSpPr>
          <p:spPr bwMode="auto">
            <a:xfrm>
              <a:off x="6010275" y="2615133"/>
              <a:ext cx="171450" cy="133350"/>
            </a:xfrm>
            <a:custGeom>
              <a:avLst/>
              <a:gdLst>
                <a:gd name="T0" fmla="*/ 54 w 108"/>
                <a:gd name="T1" fmla="*/ 45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5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62509" tIns="81255" rIns="162509" bIns="81255" numCol="1" anchor="t" anchorCtr="0" compatLnSpc="1"/>
            <a:p>
              <a:endParaRPr lang="zh-CN" altLang="en-US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1" name="Freeform 44"/>
            <p:cNvSpPr/>
            <p:nvPr/>
          </p:nvSpPr>
          <p:spPr bwMode="auto">
            <a:xfrm>
              <a:off x="6010275" y="3650183"/>
              <a:ext cx="171450" cy="133350"/>
            </a:xfrm>
            <a:custGeom>
              <a:avLst/>
              <a:gdLst>
                <a:gd name="T0" fmla="*/ 54 w 108"/>
                <a:gd name="T1" fmla="*/ 46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62509" tIns="81255" rIns="162509" bIns="81255" numCol="1" anchor="t" anchorCtr="0" compatLnSpc="1"/>
            <a:p>
              <a:endParaRPr lang="zh-CN" altLang="en-US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2" name="Freeform 45"/>
            <p:cNvSpPr/>
            <p:nvPr/>
          </p:nvSpPr>
          <p:spPr bwMode="auto">
            <a:xfrm>
              <a:off x="6010275" y="4685233"/>
              <a:ext cx="171450" cy="130175"/>
            </a:xfrm>
            <a:custGeom>
              <a:avLst/>
              <a:gdLst>
                <a:gd name="T0" fmla="*/ 54 w 108"/>
                <a:gd name="T1" fmla="*/ 46 h 82"/>
                <a:gd name="T2" fmla="*/ 0 w 108"/>
                <a:gd name="T3" fmla="*/ 0 h 82"/>
                <a:gd name="T4" fmla="*/ 0 w 108"/>
                <a:gd name="T5" fmla="*/ 39 h 82"/>
                <a:gd name="T6" fmla="*/ 54 w 108"/>
                <a:gd name="T7" fmla="*/ 82 h 82"/>
                <a:gd name="T8" fmla="*/ 108 w 108"/>
                <a:gd name="T9" fmla="*/ 39 h 82"/>
                <a:gd name="T10" fmla="*/ 108 w 108"/>
                <a:gd name="T11" fmla="*/ 0 h 82"/>
                <a:gd name="T12" fmla="*/ 54 w 108"/>
                <a:gd name="T13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2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62509" tIns="81255" rIns="162509" bIns="81255" numCol="1" anchor="t" anchorCtr="0" compatLnSpc="1"/>
            <a:p>
              <a:endParaRPr lang="zh-CN" altLang="en-US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3" name="Freeform 46"/>
            <p:cNvSpPr/>
            <p:nvPr/>
          </p:nvSpPr>
          <p:spPr bwMode="auto">
            <a:xfrm>
              <a:off x="6010275" y="5718696"/>
              <a:ext cx="171450" cy="131762"/>
            </a:xfrm>
            <a:custGeom>
              <a:avLst/>
              <a:gdLst>
                <a:gd name="T0" fmla="*/ 54 w 108"/>
                <a:gd name="T1" fmla="*/ 45 h 83"/>
                <a:gd name="T2" fmla="*/ 0 w 108"/>
                <a:gd name="T3" fmla="*/ 0 h 83"/>
                <a:gd name="T4" fmla="*/ 0 w 108"/>
                <a:gd name="T5" fmla="*/ 38 h 83"/>
                <a:gd name="T6" fmla="*/ 54 w 108"/>
                <a:gd name="T7" fmla="*/ 83 h 83"/>
                <a:gd name="T8" fmla="*/ 108 w 108"/>
                <a:gd name="T9" fmla="*/ 38 h 83"/>
                <a:gd name="T10" fmla="*/ 108 w 108"/>
                <a:gd name="T11" fmla="*/ 0 h 83"/>
                <a:gd name="T12" fmla="*/ 54 w 108"/>
                <a:gd name="T13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3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62509" tIns="81255" rIns="162509" bIns="81255" numCol="1" anchor="t" anchorCtr="0" compatLnSpc="1"/>
            <a:p>
              <a:endParaRPr lang="zh-CN" altLang="en-US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24" name="Oval 47"/>
          <p:cNvSpPr>
            <a:spLocks noChangeArrowheads="1"/>
          </p:cNvSpPr>
          <p:nvPr/>
        </p:nvSpPr>
        <p:spPr bwMode="auto">
          <a:xfrm>
            <a:off x="3291078" y="1720683"/>
            <a:ext cx="1653951" cy="165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p>
            <a:endParaRPr lang="zh-CN" altLang="en-US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5" name="Oval 48"/>
          <p:cNvSpPr>
            <a:spLocks noChangeArrowheads="1"/>
          </p:cNvSpPr>
          <p:nvPr/>
        </p:nvSpPr>
        <p:spPr bwMode="auto">
          <a:xfrm>
            <a:off x="5883117" y="2325523"/>
            <a:ext cx="441265" cy="441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A</a:t>
            </a:r>
            <a:endParaRPr lang="zh-CN" altLang="en-US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6" name="Freeform 49"/>
          <p:cNvSpPr/>
          <p:nvPr/>
        </p:nvSpPr>
        <p:spPr bwMode="auto">
          <a:xfrm>
            <a:off x="3175208" y="3663786"/>
            <a:ext cx="3204729" cy="1885951"/>
          </a:xfrm>
          <a:custGeom>
            <a:avLst/>
            <a:gdLst>
              <a:gd name="T0" fmla="*/ 1061 w 1161"/>
              <a:gd name="T1" fmla="*/ 242 h 683"/>
              <a:gd name="T2" fmla="*/ 1007 w 1161"/>
              <a:gd name="T3" fmla="*/ 257 h 683"/>
              <a:gd name="T4" fmla="*/ 1007 w 1161"/>
              <a:gd name="T5" fmla="*/ 257 h 683"/>
              <a:gd name="T6" fmla="*/ 848 w 1161"/>
              <a:gd name="T7" fmla="*/ 303 h 683"/>
              <a:gd name="T8" fmla="*/ 605 w 1161"/>
              <a:gd name="T9" fmla="*/ 125 h 683"/>
              <a:gd name="T10" fmla="*/ 605 w 1161"/>
              <a:gd name="T11" fmla="*/ 125 h 683"/>
              <a:gd name="T12" fmla="*/ 605 w 1161"/>
              <a:gd name="T13" fmla="*/ 124 h 683"/>
              <a:gd name="T14" fmla="*/ 605 w 1161"/>
              <a:gd name="T15" fmla="*/ 124 h 683"/>
              <a:gd name="T16" fmla="*/ 342 w 1161"/>
              <a:gd name="T17" fmla="*/ 0 h 683"/>
              <a:gd name="T18" fmla="*/ 0 w 1161"/>
              <a:gd name="T19" fmla="*/ 342 h 683"/>
              <a:gd name="T20" fmla="*/ 342 w 1161"/>
              <a:gd name="T21" fmla="*/ 683 h 683"/>
              <a:gd name="T22" fmla="*/ 605 w 1161"/>
              <a:gd name="T23" fmla="*/ 559 h 683"/>
              <a:gd name="T24" fmla="*/ 605 w 1161"/>
              <a:gd name="T25" fmla="*/ 559 h 683"/>
              <a:gd name="T26" fmla="*/ 848 w 1161"/>
              <a:gd name="T27" fmla="*/ 380 h 683"/>
              <a:gd name="T28" fmla="*/ 1007 w 1161"/>
              <a:gd name="T29" fmla="*/ 426 h 683"/>
              <a:gd name="T30" fmla="*/ 1007 w 1161"/>
              <a:gd name="T31" fmla="*/ 426 h 683"/>
              <a:gd name="T32" fmla="*/ 1061 w 1161"/>
              <a:gd name="T33" fmla="*/ 441 h 683"/>
              <a:gd name="T34" fmla="*/ 1161 w 1161"/>
              <a:gd name="T35" fmla="*/ 342 h 683"/>
              <a:gd name="T36" fmla="*/ 1061 w 1161"/>
              <a:gd name="T37" fmla="*/ 242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3">
                <a:moveTo>
                  <a:pt x="1061" y="242"/>
                </a:moveTo>
                <a:cubicBezTo>
                  <a:pt x="1041" y="242"/>
                  <a:pt x="1023" y="248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5"/>
                  <a:pt x="974" y="303"/>
                  <a:pt x="848" y="303"/>
                </a:cubicBezTo>
                <a:cubicBezTo>
                  <a:pt x="700" y="303"/>
                  <a:pt x="699" y="236"/>
                  <a:pt x="605" y="125"/>
                </a:cubicBezTo>
                <a:cubicBezTo>
                  <a:pt x="605" y="125"/>
                  <a:pt x="605" y="125"/>
                  <a:pt x="605" y="125"/>
                </a:cubicBezTo>
                <a:cubicBezTo>
                  <a:pt x="605" y="125"/>
                  <a:pt x="605" y="124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9"/>
                  <a:pt x="448" y="0"/>
                  <a:pt x="342" y="0"/>
                </a:cubicBezTo>
                <a:cubicBezTo>
                  <a:pt x="153" y="0"/>
                  <a:pt x="0" y="153"/>
                  <a:pt x="0" y="342"/>
                </a:cubicBezTo>
                <a:cubicBezTo>
                  <a:pt x="0" y="530"/>
                  <a:pt x="153" y="683"/>
                  <a:pt x="342" y="683"/>
                </a:cubicBezTo>
                <a:cubicBezTo>
                  <a:pt x="448" y="683"/>
                  <a:pt x="542" y="634"/>
                  <a:pt x="605" y="559"/>
                </a:cubicBezTo>
                <a:cubicBezTo>
                  <a:pt x="605" y="559"/>
                  <a:pt x="605" y="559"/>
                  <a:pt x="605" y="559"/>
                </a:cubicBezTo>
                <a:cubicBezTo>
                  <a:pt x="699" y="448"/>
                  <a:pt x="700" y="380"/>
                  <a:pt x="848" y="380"/>
                </a:cubicBezTo>
                <a:cubicBezTo>
                  <a:pt x="974" y="380"/>
                  <a:pt x="964" y="398"/>
                  <a:pt x="1007" y="426"/>
                </a:cubicBezTo>
                <a:cubicBezTo>
                  <a:pt x="1007" y="426"/>
                  <a:pt x="1007" y="426"/>
                  <a:pt x="1007" y="426"/>
                </a:cubicBezTo>
                <a:cubicBezTo>
                  <a:pt x="1023" y="436"/>
                  <a:pt x="1041" y="441"/>
                  <a:pt x="1061" y="441"/>
                </a:cubicBezTo>
                <a:cubicBezTo>
                  <a:pt x="1116" y="441"/>
                  <a:pt x="1161" y="397"/>
                  <a:pt x="1161" y="342"/>
                </a:cubicBezTo>
                <a:cubicBezTo>
                  <a:pt x="1161" y="286"/>
                  <a:pt x="1116" y="242"/>
                  <a:pt x="1061" y="2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p>
            <a:endParaRPr lang="zh-CN" altLang="en-US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7" name="Oval 50"/>
          <p:cNvSpPr>
            <a:spLocks noChangeArrowheads="1"/>
          </p:cNvSpPr>
          <p:nvPr/>
        </p:nvSpPr>
        <p:spPr bwMode="auto">
          <a:xfrm>
            <a:off x="3291078" y="3779674"/>
            <a:ext cx="1653951" cy="16541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 vert="horz" wrap="square" lIns="91431" tIns="45715" rIns="91431" bIns="45715" numCol="1" anchor="t" anchorCtr="0" compatLnSpc="1"/>
          <a:p>
            <a:endParaRPr lang="zh-CN" altLang="en-US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8" name="Oval 51"/>
          <p:cNvSpPr>
            <a:spLocks noChangeArrowheads="1"/>
          </p:cNvSpPr>
          <p:nvPr/>
        </p:nvSpPr>
        <p:spPr bwMode="auto">
          <a:xfrm>
            <a:off x="5883117" y="4384511"/>
            <a:ext cx="441265" cy="444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C</a:t>
            </a:r>
            <a:endParaRPr lang="zh-CN" altLang="en-US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9" name="Freeform 54"/>
          <p:cNvSpPr/>
          <p:nvPr/>
        </p:nvSpPr>
        <p:spPr bwMode="auto">
          <a:xfrm>
            <a:off x="5827562" y="2635085"/>
            <a:ext cx="3204729" cy="1881188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556 w 1161"/>
              <a:gd name="T7" fmla="*/ 124 h 682"/>
              <a:gd name="T8" fmla="*/ 556 w 1161"/>
              <a:gd name="T9" fmla="*/ 124 h 682"/>
              <a:gd name="T10" fmla="*/ 313 w 1161"/>
              <a:gd name="T11" fmla="*/ 303 h 682"/>
              <a:gd name="T12" fmla="*/ 154 w 1161"/>
              <a:gd name="T13" fmla="*/ 257 h 682"/>
              <a:gd name="T14" fmla="*/ 154 w 1161"/>
              <a:gd name="T15" fmla="*/ 257 h 682"/>
              <a:gd name="T16" fmla="*/ 100 w 1161"/>
              <a:gd name="T17" fmla="*/ 241 h 682"/>
              <a:gd name="T18" fmla="*/ 0 w 1161"/>
              <a:gd name="T19" fmla="*/ 341 h 682"/>
              <a:gd name="T20" fmla="*/ 100 w 1161"/>
              <a:gd name="T21" fmla="*/ 441 h 682"/>
              <a:gd name="T22" fmla="*/ 154 w 1161"/>
              <a:gd name="T23" fmla="*/ 425 h 682"/>
              <a:gd name="T24" fmla="*/ 154 w 1161"/>
              <a:gd name="T25" fmla="*/ 425 h 682"/>
              <a:gd name="T26" fmla="*/ 313 w 1161"/>
              <a:gd name="T27" fmla="*/ 380 h 682"/>
              <a:gd name="T28" fmla="*/ 556 w 1161"/>
              <a:gd name="T29" fmla="*/ 558 h 682"/>
              <a:gd name="T30" fmla="*/ 556 w 1161"/>
              <a:gd name="T31" fmla="*/ 558 h 682"/>
              <a:gd name="T32" fmla="*/ 819 w 1161"/>
              <a:gd name="T33" fmla="*/ 682 h 682"/>
              <a:gd name="T34" fmla="*/ 1161 w 1161"/>
              <a:gd name="T35" fmla="*/ 341 h 682"/>
              <a:gd name="T36" fmla="*/ 819 w 1161"/>
              <a:gd name="T37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3"/>
                  <a:pt x="313" y="303"/>
                </a:cubicBezTo>
                <a:cubicBezTo>
                  <a:pt x="187" y="303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30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p>
            <a:endParaRPr lang="zh-CN" altLang="en-US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0" name="Oval 55"/>
          <p:cNvSpPr>
            <a:spLocks noChangeArrowheads="1"/>
          </p:cNvSpPr>
          <p:nvPr/>
        </p:nvSpPr>
        <p:spPr bwMode="auto">
          <a:xfrm>
            <a:off x="7262470" y="2750973"/>
            <a:ext cx="1653951" cy="16525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p>
            <a:endParaRPr lang="zh-CN" altLang="en-US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1" name="Oval 56"/>
          <p:cNvSpPr>
            <a:spLocks noChangeArrowheads="1"/>
          </p:cNvSpPr>
          <p:nvPr/>
        </p:nvSpPr>
        <p:spPr bwMode="auto">
          <a:xfrm>
            <a:off x="5883117" y="3354222"/>
            <a:ext cx="441265" cy="44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B</a:t>
            </a:r>
            <a:endParaRPr lang="zh-CN" altLang="en-US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3733165" y="2238375"/>
            <a:ext cx="83439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主动公开方面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5" name="TextBox 30"/>
          <p:cNvSpPr txBox="1"/>
          <p:nvPr/>
        </p:nvSpPr>
        <p:spPr>
          <a:xfrm>
            <a:off x="7600950" y="3267710"/>
            <a:ext cx="125349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依申请公开方面</a:t>
            </a:r>
            <a:endParaRPr lang="en-US" altLang="zh-CN" sz="20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3742361" y="4298826"/>
            <a:ext cx="86569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政府信息管理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8" name="TextBox 29"/>
          <p:cNvSpPr txBox="1"/>
          <p:nvPr/>
        </p:nvSpPr>
        <p:spPr>
          <a:xfrm>
            <a:off x="710605" y="2290397"/>
            <a:ext cx="2234445" cy="512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202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</a:t>
            </a: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年高新区共公开各类信息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2952</a:t>
            </a: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条。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710565" y="4222115"/>
            <a:ext cx="2234565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按照法定时限及时发布并实时更新法定主动公开内容。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9263380" y="3062605"/>
            <a:ext cx="2448560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2022年枣庄高新区处理依申请公开17件、处理市政府协查函9件。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4" grpId="0"/>
      <p:bldP spid="35" grpId="0"/>
      <p:bldP spid="36" grpId="0"/>
      <p:bldP spid="8" grpId="0"/>
      <p:bldP spid="1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层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24130"/>
            <a:ext cx="12220575" cy="6800850"/>
          </a:xfrm>
          <a:prstGeom prst="rect">
            <a:avLst/>
          </a:prstGeom>
        </p:spPr>
      </p:pic>
      <p:sp>
        <p:nvSpPr>
          <p:cNvPr id="16" name="Freeform 41"/>
          <p:cNvSpPr/>
          <p:nvPr/>
        </p:nvSpPr>
        <p:spPr bwMode="auto">
          <a:xfrm>
            <a:off x="3175208" y="1604799"/>
            <a:ext cx="3204729" cy="1882775"/>
          </a:xfrm>
          <a:custGeom>
            <a:avLst/>
            <a:gdLst>
              <a:gd name="T0" fmla="*/ 1061 w 1161"/>
              <a:gd name="T1" fmla="*/ 241 h 682"/>
              <a:gd name="T2" fmla="*/ 1007 w 1161"/>
              <a:gd name="T3" fmla="*/ 257 h 682"/>
              <a:gd name="T4" fmla="*/ 1007 w 1161"/>
              <a:gd name="T5" fmla="*/ 257 h 682"/>
              <a:gd name="T6" fmla="*/ 848 w 1161"/>
              <a:gd name="T7" fmla="*/ 302 h 682"/>
              <a:gd name="T8" fmla="*/ 605 w 1161"/>
              <a:gd name="T9" fmla="*/ 124 h 682"/>
              <a:gd name="T10" fmla="*/ 605 w 1161"/>
              <a:gd name="T11" fmla="*/ 124 h 682"/>
              <a:gd name="T12" fmla="*/ 342 w 1161"/>
              <a:gd name="T13" fmla="*/ 0 h 682"/>
              <a:gd name="T14" fmla="*/ 0 w 1161"/>
              <a:gd name="T15" fmla="*/ 341 h 682"/>
              <a:gd name="T16" fmla="*/ 342 w 1161"/>
              <a:gd name="T17" fmla="*/ 682 h 682"/>
              <a:gd name="T18" fmla="*/ 605 w 1161"/>
              <a:gd name="T19" fmla="*/ 558 h 682"/>
              <a:gd name="T20" fmla="*/ 605 w 1161"/>
              <a:gd name="T21" fmla="*/ 558 h 682"/>
              <a:gd name="T22" fmla="*/ 605 w 1161"/>
              <a:gd name="T23" fmla="*/ 558 h 682"/>
              <a:gd name="T24" fmla="*/ 605 w 1161"/>
              <a:gd name="T25" fmla="*/ 558 h 682"/>
              <a:gd name="T26" fmla="*/ 848 w 1161"/>
              <a:gd name="T27" fmla="*/ 380 h 682"/>
              <a:gd name="T28" fmla="*/ 1007 w 1161"/>
              <a:gd name="T29" fmla="*/ 425 h 682"/>
              <a:gd name="T30" fmla="*/ 1007 w 1161"/>
              <a:gd name="T31" fmla="*/ 425 h 682"/>
              <a:gd name="T32" fmla="*/ 1061 w 1161"/>
              <a:gd name="T33" fmla="*/ 441 h 682"/>
              <a:gd name="T34" fmla="*/ 1161 w 1161"/>
              <a:gd name="T35" fmla="*/ 341 h 682"/>
              <a:gd name="T36" fmla="*/ 1061 w 1161"/>
              <a:gd name="T37" fmla="*/ 241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1061" y="241"/>
                </a:moveTo>
                <a:cubicBezTo>
                  <a:pt x="1041" y="241"/>
                  <a:pt x="1023" y="247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4"/>
                  <a:pt x="974" y="302"/>
                  <a:pt x="848" y="302"/>
                </a:cubicBezTo>
                <a:cubicBezTo>
                  <a:pt x="700" y="302"/>
                  <a:pt x="699" y="235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8"/>
                  <a:pt x="448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2" y="682"/>
                </a:cubicBezTo>
                <a:cubicBezTo>
                  <a:pt x="448" y="682"/>
                  <a:pt x="542" y="634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99" y="447"/>
                  <a:pt x="700" y="380"/>
                  <a:pt x="848" y="380"/>
                </a:cubicBezTo>
                <a:cubicBezTo>
                  <a:pt x="974" y="380"/>
                  <a:pt x="964" y="398"/>
                  <a:pt x="1007" y="425"/>
                </a:cubicBezTo>
                <a:cubicBezTo>
                  <a:pt x="1007" y="425"/>
                  <a:pt x="1007" y="425"/>
                  <a:pt x="1007" y="425"/>
                </a:cubicBezTo>
                <a:cubicBezTo>
                  <a:pt x="1023" y="435"/>
                  <a:pt x="1041" y="441"/>
                  <a:pt x="1061" y="441"/>
                </a:cubicBezTo>
                <a:cubicBezTo>
                  <a:pt x="1116" y="441"/>
                  <a:pt x="1161" y="396"/>
                  <a:pt x="1161" y="341"/>
                </a:cubicBezTo>
                <a:cubicBezTo>
                  <a:pt x="1161" y="286"/>
                  <a:pt x="1116" y="241"/>
                  <a:pt x="1061" y="2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p>
            <a:endParaRPr lang="zh-CN" altLang="en-US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grpSp>
        <p:nvGrpSpPr>
          <p:cNvPr id="5" name="组合 16"/>
          <p:cNvGrpSpPr/>
          <p:nvPr/>
        </p:nvGrpSpPr>
        <p:grpSpPr>
          <a:xfrm>
            <a:off x="6019165" y="1551305"/>
            <a:ext cx="171450" cy="3686810"/>
            <a:chOff x="6010275" y="1583258"/>
            <a:chExt cx="171450" cy="4267200"/>
          </a:xfrm>
        </p:grpSpPr>
        <p:cxnSp>
          <p:nvCxnSpPr>
            <p:cNvPr id="18" name="直接连接符 17"/>
            <p:cNvCxnSpPr>
              <a:stCxn id="19" idx="3"/>
              <a:endCxn id="23" idx="0"/>
            </p:cNvCxnSpPr>
            <p:nvPr/>
          </p:nvCxnSpPr>
          <p:spPr>
            <a:xfrm>
              <a:off x="6096000" y="1713433"/>
              <a:ext cx="0" cy="4076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42"/>
            <p:cNvSpPr/>
            <p:nvPr/>
          </p:nvSpPr>
          <p:spPr bwMode="auto">
            <a:xfrm>
              <a:off x="6010275" y="1583258"/>
              <a:ext cx="171450" cy="130175"/>
            </a:xfrm>
            <a:custGeom>
              <a:avLst/>
              <a:gdLst>
                <a:gd name="T0" fmla="*/ 54 w 108"/>
                <a:gd name="T1" fmla="*/ 45 h 82"/>
                <a:gd name="T2" fmla="*/ 0 w 108"/>
                <a:gd name="T3" fmla="*/ 0 h 82"/>
                <a:gd name="T4" fmla="*/ 0 w 108"/>
                <a:gd name="T5" fmla="*/ 38 h 82"/>
                <a:gd name="T6" fmla="*/ 54 w 108"/>
                <a:gd name="T7" fmla="*/ 82 h 82"/>
                <a:gd name="T8" fmla="*/ 108 w 108"/>
                <a:gd name="T9" fmla="*/ 38 h 82"/>
                <a:gd name="T10" fmla="*/ 108 w 108"/>
                <a:gd name="T11" fmla="*/ 0 h 82"/>
                <a:gd name="T12" fmla="*/ 54 w 108"/>
                <a:gd name="T13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2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62509" tIns="81255" rIns="162509" bIns="81255" numCol="1" anchor="t" anchorCtr="0" compatLnSpc="1"/>
            <a:p>
              <a:endParaRPr lang="zh-CN" altLang="en-US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0" name="Freeform 43"/>
            <p:cNvSpPr/>
            <p:nvPr/>
          </p:nvSpPr>
          <p:spPr bwMode="auto">
            <a:xfrm>
              <a:off x="6010275" y="2615133"/>
              <a:ext cx="171450" cy="133350"/>
            </a:xfrm>
            <a:custGeom>
              <a:avLst/>
              <a:gdLst>
                <a:gd name="T0" fmla="*/ 54 w 108"/>
                <a:gd name="T1" fmla="*/ 45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5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62509" tIns="81255" rIns="162509" bIns="81255" numCol="1" anchor="t" anchorCtr="0" compatLnSpc="1"/>
            <a:p>
              <a:endParaRPr lang="zh-CN" altLang="en-US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1" name="Freeform 44"/>
            <p:cNvSpPr/>
            <p:nvPr/>
          </p:nvSpPr>
          <p:spPr bwMode="auto">
            <a:xfrm>
              <a:off x="6010275" y="3650183"/>
              <a:ext cx="171450" cy="133350"/>
            </a:xfrm>
            <a:custGeom>
              <a:avLst/>
              <a:gdLst>
                <a:gd name="T0" fmla="*/ 54 w 108"/>
                <a:gd name="T1" fmla="*/ 46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62509" tIns="81255" rIns="162509" bIns="81255" numCol="1" anchor="t" anchorCtr="0" compatLnSpc="1"/>
            <a:p>
              <a:endParaRPr lang="zh-CN" altLang="en-US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2" name="Freeform 45"/>
            <p:cNvSpPr/>
            <p:nvPr/>
          </p:nvSpPr>
          <p:spPr bwMode="auto">
            <a:xfrm>
              <a:off x="6010275" y="4685233"/>
              <a:ext cx="171450" cy="130175"/>
            </a:xfrm>
            <a:custGeom>
              <a:avLst/>
              <a:gdLst>
                <a:gd name="T0" fmla="*/ 54 w 108"/>
                <a:gd name="T1" fmla="*/ 46 h 82"/>
                <a:gd name="T2" fmla="*/ 0 w 108"/>
                <a:gd name="T3" fmla="*/ 0 h 82"/>
                <a:gd name="T4" fmla="*/ 0 w 108"/>
                <a:gd name="T5" fmla="*/ 39 h 82"/>
                <a:gd name="T6" fmla="*/ 54 w 108"/>
                <a:gd name="T7" fmla="*/ 82 h 82"/>
                <a:gd name="T8" fmla="*/ 108 w 108"/>
                <a:gd name="T9" fmla="*/ 39 h 82"/>
                <a:gd name="T10" fmla="*/ 108 w 108"/>
                <a:gd name="T11" fmla="*/ 0 h 82"/>
                <a:gd name="T12" fmla="*/ 54 w 108"/>
                <a:gd name="T13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2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62509" tIns="81255" rIns="162509" bIns="81255" numCol="1" anchor="t" anchorCtr="0" compatLnSpc="1"/>
            <a:p>
              <a:endParaRPr lang="zh-CN" altLang="en-US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3" name="Freeform 46"/>
            <p:cNvSpPr/>
            <p:nvPr/>
          </p:nvSpPr>
          <p:spPr bwMode="auto">
            <a:xfrm>
              <a:off x="6010275" y="5718696"/>
              <a:ext cx="171450" cy="131762"/>
            </a:xfrm>
            <a:custGeom>
              <a:avLst/>
              <a:gdLst>
                <a:gd name="T0" fmla="*/ 54 w 108"/>
                <a:gd name="T1" fmla="*/ 45 h 83"/>
                <a:gd name="T2" fmla="*/ 0 w 108"/>
                <a:gd name="T3" fmla="*/ 0 h 83"/>
                <a:gd name="T4" fmla="*/ 0 w 108"/>
                <a:gd name="T5" fmla="*/ 38 h 83"/>
                <a:gd name="T6" fmla="*/ 54 w 108"/>
                <a:gd name="T7" fmla="*/ 83 h 83"/>
                <a:gd name="T8" fmla="*/ 108 w 108"/>
                <a:gd name="T9" fmla="*/ 38 h 83"/>
                <a:gd name="T10" fmla="*/ 108 w 108"/>
                <a:gd name="T11" fmla="*/ 0 h 83"/>
                <a:gd name="T12" fmla="*/ 54 w 108"/>
                <a:gd name="T13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3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62509" tIns="81255" rIns="162509" bIns="81255" numCol="1" anchor="t" anchorCtr="0" compatLnSpc="1"/>
            <a:p>
              <a:endParaRPr lang="zh-CN" altLang="en-US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24" name="Oval 47"/>
          <p:cNvSpPr>
            <a:spLocks noChangeArrowheads="1"/>
          </p:cNvSpPr>
          <p:nvPr/>
        </p:nvSpPr>
        <p:spPr bwMode="auto">
          <a:xfrm>
            <a:off x="3291078" y="1720683"/>
            <a:ext cx="1653951" cy="165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p>
            <a:endParaRPr lang="zh-CN" altLang="en-US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5" name="Oval 48"/>
          <p:cNvSpPr>
            <a:spLocks noChangeArrowheads="1"/>
          </p:cNvSpPr>
          <p:nvPr/>
        </p:nvSpPr>
        <p:spPr bwMode="auto">
          <a:xfrm>
            <a:off x="5883117" y="2325523"/>
            <a:ext cx="441265" cy="441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E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9" name="Freeform 54"/>
          <p:cNvSpPr/>
          <p:nvPr/>
        </p:nvSpPr>
        <p:spPr bwMode="auto">
          <a:xfrm>
            <a:off x="5827562" y="2635085"/>
            <a:ext cx="3204729" cy="1881188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556 w 1161"/>
              <a:gd name="T7" fmla="*/ 124 h 682"/>
              <a:gd name="T8" fmla="*/ 556 w 1161"/>
              <a:gd name="T9" fmla="*/ 124 h 682"/>
              <a:gd name="T10" fmla="*/ 313 w 1161"/>
              <a:gd name="T11" fmla="*/ 303 h 682"/>
              <a:gd name="T12" fmla="*/ 154 w 1161"/>
              <a:gd name="T13" fmla="*/ 257 h 682"/>
              <a:gd name="T14" fmla="*/ 154 w 1161"/>
              <a:gd name="T15" fmla="*/ 257 h 682"/>
              <a:gd name="T16" fmla="*/ 100 w 1161"/>
              <a:gd name="T17" fmla="*/ 241 h 682"/>
              <a:gd name="T18" fmla="*/ 0 w 1161"/>
              <a:gd name="T19" fmla="*/ 341 h 682"/>
              <a:gd name="T20" fmla="*/ 100 w 1161"/>
              <a:gd name="T21" fmla="*/ 441 h 682"/>
              <a:gd name="T22" fmla="*/ 154 w 1161"/>
              <a:gd name="T23" fmla="*/ 425 h 682"/>
              <a:gd name="T24" fmla="*/ 154 w 1161"/>
              <a:gd name="T25" fmla="*/ 425 h 682"/>
              <a:gd name="T26" fmla="*/ 313 w 1161"/>
              <a:gd name="T27" fmla="*/ 380 h 682"/>
              <a:gd name="T28" fmla="*/ 556 w 1161"/>
              <a:gd name="T29" fmla="*/ 558 h 682"/>
              <a:gd name="T30" fmla="*/ 556 w 1161"/>
              <a:gd name="T31" fmla="*/ 558 h 682"/>
              <a:gd name="T32" fmla="*/ 819 w 1161"/>
              <a:gd name="T33" fmla="*/ 682 h 682"/>
              <a:gd name="T34" fmla="*/ 1161 w 1161"/>
              <a:gd name="T35" fmla="*/ 341 h 682"/>
              <a:gd name="T36" fmla="*/ 819 w 1161"/>
              <a:gd name="T37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3"/>
                  <a:pt x="313" y="303"/>
                </a:cubicBezTo>
                <a:cubicBezTo>
                  <a:pt x="187" y="303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30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p>
            <a:endParaRPr lang="zh-CN" altLang="en-US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0" name="Oval 55"/>
          <p:cNvSpPr>
            <a:spLocks noChangeArrowheads="1"/>
          </p:cNvSpPr>
          <p:nvPr/>
        </p:nvSpPr>
        <p:spPr bwMode="auto">
          <a:xfrm>
            <a:off x="7262470" y="2750973"/>
            <a:ext cx="1653951" cy="16525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p>
            <a:endParaRPr lang="zh-CN" altLang="en-US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1" name="Oval 56"/>
          <p:cNvSpPr>
            <a:spLocks noChangeArrowheads="1"/>
          </p:cNvSpPr>
          <p:nvPr/>
        </p:nvSpPr>
        <p:spPr bwMode="auto">
          <a:xfrm>
            <a:off x="5883117" y="3354222"/>
            <a:ext cx="441265" cy="44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F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3733165" y="2238375"/>
            <a:ext cx="83439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平台建设方面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5" name="TextBox 30"/>
          <p:cNvSpPr txBox="1"/>
          <p:nvPr/>
        </p:nvSpPr>
        <p:spPr>
          <a:xfrm>
            <a:off x="7708265" y="3269615"/>
            <a:ext cx="76263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监督保障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方面</a:t>
            </a:r>
            <a:endParaRPr lang="en-US" altLang="zh-CN" sz="20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3742361" y="4298826"/>
            <a:ext cx="86569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平台建设方面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767715" y="2084705"/>
            <a:ext cx="2234565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设立政府信息公开专栏，完善基层标准化规范化建设等。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9263380" y="3115945"/>
            <a:ext cx="2323465" cy="1282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一是强化监督考核，提高工作实效。二是建立健全政务公开工作的运行基础。三是加强培训力度，提升业务水平。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4" grpId="0" bldLvl="0" animBg="1"/>
      <p:bldP spid="25" grpId="0" bldLvl="0" animBg="1"/>
      <p:bldP spid="29" grpId="0" bldLvl="0" animBg="1"/>
      <p:bldP spid="30" grpId="0" bldLvl="0" animBg="1"/>
      <p:bldP spid="31" grpId="0" bldLvl="0" animBg="1"/>
      <p:bldP spid="34" grpId="0"/>
      <p:bldP spid="35" grpId="0"/>
      <p:bldP spid="36" grpId="0"/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层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0575" cy="6800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42515" y="1708150"/>
            <a:ext cx="753618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政府信息公开工作改进情况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ctr"/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16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一是加大《中华人民共和国政府信息公开条例》的学习宣传力度，深入贯彻“公开为常态、不公开为例外”理念，提高政务公开的深度。二是进一步推动政府网站与政务新媒体协同公开信息，坚持站在群众视角，不断探索提升政策文件宣传覆盖面，拓宽政务公开的广度。三是针对社会关注度高、群众关心关切的政策文件和重大决策信息，及时发布并通过多种形式解读，让“黄金政策”发挥“黄金效应”，增强政务公开的精度。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just"/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 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   </a:t>
            </a: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                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层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0575" cy="6800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980" y="1708150"/>
            <a:ext cx="7804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其他需要报告的事项，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已全面落实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710,&quot;width&quot;:19245}"/>
</p:tagLst>
</file>

<file path=ppt/tags/tag2.xml><?xml version="1.0" encoding="utf-8"?>
<p:tagLst xmlns:p="http://schemas.openxmlformats.org/presentationml/2006/main">
  <p:tag name="KSO_WPP_MARK_KEY" val="e601d9d5-b02a-4f8c-841a-1732562020e4"/>
  <p:tag name="COMMONDATA" val="eyJoZGlkIjoiM2U0NDUzNjg0YjI3NGU4ZjBmOWM1ODA0NDFiNjY5MD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演示</Application>
  <PresentationFormat>宽屏</PresentationFormat>
  <Paragraphs>47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幼圆</vt:lpstr>
      <vt:lpstr>Arial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21</cp:revision>
  <dcterms:created xsi:type="dcterms:W3CDTF">2022-01-20T01:15:00Z</dcterms:created>
  <dcterms:modified xsi:type="dcterms:W3CDTF">2023-01-30T08:22:13Z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E14A4E1859C54B13AC87F419BCEFBFDC</vt:lpwstr>
  </property>
  <property fmtid="{D5CDD505-2E9C-101B-9397-08002B2CF9AE}" pid="3" name="KSOProductBuildVer">
    <vt:lpwstr>2052-11.1.0.13703</vt:lpwstr>
  </property>
</Properties>
</file>